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279" r:id="rId3"/>
    <p:sldId id="258" r:id="rId4"/>
    <p:sldId id="286" r:id="rId5"/>
    <p:sldId id="285" r:id="rId6"/>
    <p:sldId id="260" r:id="rId7"/>
    <p:sldId id="281" r:id="rId8"/>
    <p:sldId id="262" r:id="rId9"/>
    <p:sldId id="288" r:id="rId10"/>
    <p:sldId id="289" r:id="rId11"/>
    <p:sldId id="27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285"/>
            <p14:sldId id="260"/>
            <p14:sldId id="281"/>
            <p14:sldId id="262"/>
            <p14:sldId id="288"/>
            <p14:sldId id="289"/>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1019" autoAdjust="0"/>
  </p:normalViewPr>
  <p:slideViewPr>
    <p:cSldViewPr snapToGrid="0">
      <p:cViewPr varScale="1">
        <p:scale>
          <a:sx n="144" d="100"/>
          <a:sy n="144" d="100"/>
        </p:scale>
        <p:origin x="1200" y="13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2025/10/18</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6027-A823-8B15-3DBF-D909D4A9FF8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2A4ED8F-9452-AC65-A3CF-DF403B689597}"/>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3" name="文本框 2">
            <a:extLst>
              <a:ext uri="{FF2B5EF4-FFF2-40B4-BE49-F238E27FC236}">
                <a16:creationId xmlns:a16="http://schemas.microsoft.com/office/drawing/2014/main" id="{2ABD0440-8290-53FD-56EC-DBCE5FFA7A6E}"/>
              </a:ext>
            </a:extLst>
          </p:cNvPr>
          <p:cNvSpPr txBox="1"/>
          <p:nvPr/>
        </p:nvSpPr>
        <p:spPr>
          <a:xfrm>
            <a:off x="331583" y="1889444"/>
            <a:ext cx="11628504" cy="923330"/>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复杂信号数据集的分析与处理：对选用的数据集进行分析（如可视化等），得到其突出的特征（如：信号制式共</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种，类别较多；观测带宽较宽，信号带宽差异大；存在信号的重叠现象，甚至是同种信号的完全重叠）。在此基础上，设计并实现一套</a:t>
            </a:r>
          </a:p>
        </p:txBody>
      </p:sp>
    </p:spTree>
    <p:extLst>
      <p:ext uri="{BB962C8B-B14F-4D97-AF65-F5344CB8AC3E}">
        <p14:creationId xmlns:p14="http://schemas.microsoft.com/office/powerpoint/2010/main" val="123677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选题背景与意义</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选题背景与意义</a:t>
            </a: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开放频段中信号密度的增加和制式种类的多样使得对信号的时频定位与分类更加困难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研究目的与意义</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97180" y="1125606"/>
            <a:ext cx="11384280" cy="1677382"/>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建立一套基于深度学习视觉技术的智能信号检测系统，从</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13BB02F-A688-9394-E8A7-C5E3190C7FF2}"/>
              </a:ext>
            </a:extLst>
          </p:cNvPr>
          <p:cNvSpPr txBox="1"/>
          <p:nvPr/>
        </p:nvSpPr>
        <p:spPr>
          <a:xfrm>
            <a:off x="297180" y="3197943"/>
            <a:ext cx="11384280" cy="2369880"/>
          </a:xfrm>
          <a:prstGeom prst="rect">
            <a:avLst/>
          </a:prstGeom>
          <a:noFill/>
        </p:spPr>
        <p:txBody>
          <a:bodyPr wrap="square" rtlCol="0">
            <a:spAutoFit/>
          </a:bodyPr>
          <a:lstStyle/>
          <a:p>
            <a:pPr>
              <a:spcAft>
                <a:spcPts val="1200"/>
              </a:spcAft>
            </a:pPr>
            <a:r>
              <a:rPr lang="zh-CN" altLang="en-US" sz="2800" b="1" dirty="0">
                <a:latin typeface="黑体" panose="02010609060101010101" pitchFamily="49" charset="-122"/>
                <a:ea typeface="黑体" panose="02010609060101010101" pitchFamily="49" charset="-122"/>
              </a:rPr>
              <a:t>研究意义：</a:t>
            </a:r>
            <a:endParaRPr lang="en-US" altLang="zh-CN" sz="2800" b="1"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理论意义：将已经较为成熟的计算机视觉的深度学习模型迁移应用至无线通信这一全新场景，即</a:t>
            </a:r>
            <a:r>
              <a:rPr lang="zh-CN" altLang="en-US" sz="2000" u="sng" dirty="0">
                <a:latin typeface="黑体" panose="02010609060101010101" pitchFamily="49" charset="-122"/>
                <a:ea typeface="黑体" panose="02010609060101010101" pitchFamily="49" charset="-122"/>
              </a:rPr>
              <a:t>验证并拓展了计算机视觉中目标检测模型的场景</a:t>
            </a:r>
            <a:r>
              <a:rPr lang="zh-CN" altLang="en-US" sz="2000" u="sng" dirty="0">
                <a:solidFill>
                  <a:srgbClr val="FF0000"/>
                </a:solidFill>
                <a:latin typeface="黑体" panose="02010609060101010101" pitchFamily="49" charset="-122"/>
                <a:ea typeface="黑体" panose="02010609060101010101" pitchFamily="49" charset="-122"/>
              </a:rPr>
              <a:t>泛化</a:t>
            </a:r>
            <a:r>
              <a:rPr lang="zh-CN" altLang="en-US" sz="2000" u="sng" dirty="0">
                <a:latin typeface="黑体" panose="02010609060101010101" pitchFamily="49" charset="-122"/>
                <a:ea typeface="黑体" panose="02010609060101010101" pitchFamily="49" charset="-122"/>
              </a:rPr>
              <a:t>能力</a:t>
            </a:r>
            <a:r>
              <a:rPr lang="zh-CN" altLang="en-US" sz="2000" dirty="0">
                <a:latin typeface="黑体" panose="02010609060101010101" pitchFamily="49" charset="-122"/>
                <a:ea typeface="黑体" panose="02010609060101010101" pitchFamily="49" charset="-122"/>
              </a:rPr>
              <a:t>，也</a:t>
            </a:r>
            <a:r>
              <a:rPr lang="zh-CN" altLang="en-US" sz="2000" u="sng" dirty="0">
                <a:latin typeface="黑体" panose="02010609060101010101" pitchFamily="49" charset="-122"/>
                <a:ea typeface="黑体" panose="02010609060101010101" pitchFamily="49" charset="-122"/>
              </a:rPr>
              <a:t>探索了无线通信与计算机视觉的</a:t>
            </a:r>
            <a:r>
              <a:rPr lang="zh-CN" altLang="en-US" sz="2000" u="sng" dirty="0">
                <a:solidFill>
                  <a:srgbClr val="FF0000"/>
                </a:solidFill>
                <a:latin typeface="黑体" panose="02010609060101010101" pitchFamily="49" charset="-122"/>
                <a:ea typeface="黑体" panose="02010609060101010101" pitchFamily="49" charset="-122"/>
              </a:rPr>
              <a:t>学科交叉融合</a:t>
            </a:r>
            <a:r>
              <a:rPr lang="zh-CN" altLang="en-US" sz="2000" dirty="0">
                <a:latin typeface="黑体" panose="02010609060101010101" pitchFamily="49" charset="-122"/>
                <a:ea typeface="黑体" panose="02010609060101010101" pitchFamily="49" charset="-122"/>
              </a:rPr>
              <a:t>，为解决通信领域的难题提供了全新视角与工具。</a:t>
            </a:r>
            <a:endParaRPr lang="en-US" altLang="zh-CN" sz="2000"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实际意义：在无线通信设备密集的复杂电磁环境中，实时监测时频谱资源，</a:t>
            </a:r>
            <a:r>
              <a:rPr lang="zh-CN" altLang="en-US" sz="2000" u="sng" dirty="0">
                <a:latin typeface="黑体" panose="02010609060101010101" pitchFamily="49" charset="-122"/>
                <a:ea typeface="黑体" panose="02010609060101010101" pitchFamily="49" charset="-122"/>
              </a:rPr>
              <a:t>为通信设备的智能接入提供信息，从而</a:t>
            </a:r>
            <a:r>
              <a:rPr lang="zh-CN" altLang="en-US" sz="2000" u="sng" dirty="0">
                <a:solidFill>
                  <a:srgbClr val="FF0000"/>
                </a:solidFill>
                <a:latin typeface="黑体" panose="02010609060101010101" pitchFamily="49" charset="-122"/>
                <a:ea typeface="黑体" panose="02010609060101010101" pitchFamily="49" charset="-122"/>
              </a:rPr>
              <a:t>提高时频资源的利用率</a:t>
            </a:r>
            <a:r>
              <a:rPr lang="zh-CN" altLang="en-US" sz="2000" dirty="0">
                <a:latin typeface="黑体" panose="02010609060101010101" pitchFamily="49" charset="-122"/>
                <a:ea typeface="黑体" panose="02010609060101010101" pitchFamily="49" charset="-122"/>
              </a:rPr>
              <a:t>；同时可以</a:t>
            </a:r>
            <a:r>
              <a:rPr lang="zh-CN" altLang="en-US" sz="2000" u="sng" dirty="0">
                <a:solidFill>
                  <a:srgbClr val="FF0000"/>
                </a:solidFill>
                <a:latin typeface="黑体" panose="02010609060101010101" pitchFamily="49" charset="-122"/>
                <a:ea typeface="黑体" panose="02010609060101010101" pitchFamily="49" charset="-122"/>
              </a:rPr>
              <a:t>监测并精确识别潜在的非法通信设备</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95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2" name="文本框 1">
            <a:extLst>
              <a:ext uri="{FF2B5EF4-FFF2-40B4-BE49-F238E27FC236}">
                <a16:creationId xmlns:a16="http://schemas.microsoft.com/office/drawing/2014/main" id="{97162BC8-D829-7E23-AEBC-9AA0499B94AF}"/>
              </a:ext>
            </a:extLst>
          </p:cNvPr>
          <p:cNvSpPr txBox="1"/>
          <p:nvPr/>
        </p:nvSpPr>
        <p:spPr>
          <a:xfrm>
            <a:off x="2263140" y="2994660"/>
            <a:ext cx="7109639" cy="369332"/>
          </a:xfrm>
          <a:prstGeom prst="rect">
            <a:avLst/>
          </a:prstGeom>
          <a:noFill/>
        </p:spPr>
        <p:txBody>
          <a:bodyPr wrap="none" rtlCol="0">
            <a:spAutoFit/>
          </a:bodyPr>
          <a:lstStyle/>
          <a:p>
            <a:r>
              <a:rPr lang="zh-CN" altLang="en-US" dirty="0"/>
              <a:t>相比于前人研究所使用的数据集，我选用的数据集的复杂性的体现：</a:t>
            </a:r>
          </a:p>
        </p:txBody>
      </p:sp>
    </p:spTree>
    <p:extLst>
      <p:ext uri="{BB962C8B-B14F-4D97-AF65-F5344CB8AC3E}">
        <p14:creationId xmlns:p14="http://schemas.microsoft.com/office/powerpoint/2010/main" val="32695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EE8DE-A5D1-6DAF-4225-0874C9B444D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C9817220-66DC-14A0-9E48-7CA7E8BEC473}"/>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D430792-34A6-6335-299C-FF9B43DC43FE}"/>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未解决当前信号检测研究在真实复杂电磁环境下鲁棒性不足的问题，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本课题将围绕一个更贴近现实环境的高复杂度的数据集，对先进的目标检测模型进行测试并改进，从而提升性能：</a:t>
            </a:r>
          </a:p>
        </p:txBody>
      </p:sp>
      <p:sp>
        <p:nvSpPr>
          <p:cNvPr id="4" name="矩形: 圆角 3">
            <a:extLst>
              <a:ext uri="{FF2B5EF4-FFF2-40B4-BE49-F238E27FC236}">
                <a16:creationId xmlns:a16="http://schemas.microsoft.com/office/drawing/2014/main" id="{C94FD472-AD35-F540-7B6E-DCC23361F08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13D0A59A-40E3-4A3A-B30D-BF863A6D930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8E20E5C2-730D-E311-CEF4-D0B7407A6F66}"/>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sp>
        <p:nvSpPr>
          <p:cNvPr id="10" name="矩形: 圆角 9">
            <a:extLst>
              <a:ext uri="{FF2B5EF4-FFF2-40B4-BE49-F238E27FC236}">
                <a16:creationId xmlns:a16="http://schemas.microsoft.com/office/drawing/2014/main" id="{FAFCF7E2-2551-0986-E212-93F84F47ADB9}"/>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sp>
        <p:nvSpPr>
          <p:cNvPr id="11" name="矩形: 圆角 10">
            <a:extLst>
              <a:ext uri="{FF2B5EF4-FFF2-40B4-BE49-F238E27FC236}">
                <a16:creationId xmlns:a16="http://schemas.microsoft.com/office/drawing/2014/main" id="{DD1CEA5F-A404-FD36-9DD5-5112B42A62F1}"/>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9" name="直接箭头连接符 8">
            <a:extLst>
              <a:ext uri="{FF2B5EF4-FFF2-40B4-BE49-F238E27FC236}">
                <a16:creationId xmlns:a16="http://schemas.microsoft.com/office/drawing/2014/main" id="{D0B5AD6B-BCBB-F5AF-E137-3DAD03B58694}"/>
              </a:ext>
            </a:extLst>
          </p:cNvPr>
          <p:cNvCxnSpPr>
            <a:stCxn id="4" idx="3"/>
            <a:endCxn id="6" idx="1"/>
          </p:cNvCxnSpPr>
          <p:nvPr/>
        </p:nvCxnSpPr>
        <p:spPr>
          <a:xfrm>
            <a:off x="2547667" y="4012832"/>
            <a:ext cx="395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D16C022-ECC8-DC09-74A0-2FCEA4B5A080}"/>
              </a:ext>
            </a:extLst>
          </p:cNvPr>
          <p:cNvCxnSpPr>
            <a:cxnSpLocks/>
            <a:stCxn id="6" idx="3"/>
            <a:endCxn id="7" idx="1"/>
          </p:cNvCxnSpPr>
          <p:nvPr/>
        </p:nvCxnSpPr>
        <p:spPr>
          <a:xfrm>
            <a:off x="4804850" y="4012832"/>
            <a:ext cx="395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D34E0C5-D39E-4EE3-850A-42347AADB69A}"/>
              </a:ext>
            </a:extLst>
          </p:cNvPr>
          <p:cNvCxnSpPr>
            <a:stCxn id="7" idx="3"/>
            <a:endCxn id="10" idx="1"/>
          </p:cNvCxnSpPr>
          <p:nvPr/>
        </p:nvCxnSpPr>
        <p:spPr>
          <a:xfrm>
            <a:off x="7646252" y="4012832"/>
            <a:ext cx="395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D4EC059-4B28-DE8B-66EF-D7EFF7BB7ECD}"/>
              </a:ext>
            </a:extLst>
          </p:cNvPr>
          <p:cNvCxnSpPr>
            <a:stCxn id="10" idx="3"/>
            <a:endCxn id="11" idx="1"/>
          </p:cNvCxnSpPr>
          <p:nvPr/>
        </p:nvCxnSpPr>
        <p:spPr>
          <a:xfrm>
            <a:off x="9517214" y="4012832"/>
            <a:ext cx="395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3FD6259-66F1-44CB-9B08-B68AC57794F0}"/>
              </a:ext>
            </a:extLst>
          </p:cNvPr>
          <p:cNvCxnSpPr>
            <a:cxnSpLocks/>
            <a:stCxn id="10" idx="2"/>
            <a:endCxn id="7" idx="2"/>
          </p:cNvCxnSpPr>
          <p:nvPr/>
        </p:nvCxnSpPr>
        <p:spPr>
          <a:xfrm rot="5400000">
            <a:off x="7601271" y="3194741"/>
            <a:ext cx="12700" cy="2356182"/>
          </a:xfrm>
          <a:prstGeom prst="bentConnector3">
            <a:avLst>
              <a:gd name="adj1" fmla="val 263478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2F7991D2-1547-0FE9-CB9F-92738703A0B2}"/>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1D5C01CD-638E-D991-BDBD-D930BCFE92C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8B9D5E7C-6A60-D45C-3B7C-DACF70B0EFC5}"/>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44780940-3F5A-5D3C-7507-10C1764603ED}"/>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6D0F331-6976-BFA9-EFEF-66AC538D4529}"/>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6C17603C-81CD-9E9E-9FEA-585DFB63456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5522F728-1914-CBDA-0DB9-848A18E528A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2370475D-63C6-9403-BF96-1D24948AE67D}"/>
              </a:ext>
            </a:extLst>
          </p:cNvPr>
          <p:cNvSpPr/>
          <p:nvPr/>
        </p:nvSpPr>
        <p:spPr>
          <a:xfrm>
            <a:off x="4683495" y="4974277"/>
            <a:ext cx="1161031"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性能瓶颈</a:t>
            </a:r>
          </a:p>
        </p:txBody>
      </p:sp>
      <p:sp>
        <p:nvSpPr>
          <p:cNvPr id="38" name="矩形: 圆角 37">
            <a:extLst>
              <a:ext uri="{FF2B5EF4-FFF2-40B4-BE49-F238E27FC236}">
                <a16:creationId xmlns:a16="http://schemas.microsoft.com/office/drawing/2014/main" id="{EE3FCDA4-255F-11BA-04DF-C0A54677B52A}"/>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39" name="矩形: 圆角 38">
            <a:extLst>
              <a:ext uri="{FF2B5EF4-FFF2-40B4-BE49-F238E27FC236}">
                <a16:creationId xmlns:a16="http://schemas.microsoft.com/office/drawing/2014/main" id="{7CFC27C6-03C0-A6D1-9496-5C0CC5E6E425}"/>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40" name="矩形: 圆角 39">
            <a:extLst>
              <a:ext uri="{FF2B5EF4-FFF2-40B4-BE49-F238E27FC236}">
                <a16:creationId xmlns:a16="http://schemas.microsoft.com/office/drawing/2014/main" id="{5F48C3A9-E0FA-530B-0B19-2E18490A19C6}"/>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41" name="矩形: 圆角 40">
            <a:extLst>
              <a:ext uri="{FF2B5EF4-FFF2-40B4-BE49-F238E27FC236}">
                <a16:creationId xmlns:a16="http://schemas.microsoft.com/office/drawing/2014/main" id="{229EE5CC-18E3-DB5D-EC9F-050AD8000DEA}"/>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5" name="矩形: 圆角 54">
            <a:extLst>
              <a:ext uri="{FF2B5EF4-FFF2-40B4-BE49-F238E27FC236}">
                <a16:creationId xmlns:a16="http://schemas.microsoft.com/office/drawing/2014/main" id="{5912A162-E4D3-573A-1F0C-45DAB68C08AB}"/>
              </a:ext>
            </a:extLst>
          </p:cNvPr>
          <p:cNvSpPr/>
          <p:nvPr/>
        </p:nvSpPr>
        <p:spPr>
          <a:xfrm>
            <a:off x="5200107" y="1862964"/>
            <a:ext cx="2557193" cy="169821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61" name="直接箭头连接符 60">
            <a:extLst>
              <a:ext uri="{FF2B5EF4-FFF2-40B4-BE49-F238E27FC236}">
                <a16:creationId xmlns:a16="http://schemas.microsoft.com/office/drawing/2014/main" id="{A8CF4AB6-A90A-A586-4382-902F0855C189}"/>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B154B8F-360F-2F0D-497D-C6DEE2962CAA}"/>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E1D58C8-B1B7-D660-A01E-5471A48EFE89}"/>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8A6D729-5674-CC26-E387-D80B4335F1CC}"/>
              </a:ext>
            </a:extLst>
          </p:cNvPr>
          <p:cNvSpPr/>
          <p:nvPr/>
        </p:nvSpPr>
        <p:spPr>
          <a:xfrm>
            <a:off x="187664" y="2284438"/>
            <a:ext cx="3838949" cy="1188394"/>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5417E1D2-B39E-BDF2-AA5A-9B8CA028FFF5}"/>
              </a:ext>
            </a:extLst>
          </p:cNvPr>
          <p:cNvSpPr/>
          <p:nvPr/>
        </p:nvSpPr>
        <p:spPr>
          <a:xfrm>
            <a:off x="1534804" y="4583288"/>
            <a:ext cx="4355784" cy="1347057"/>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517E40A2-DD22-C319-CD0A-ED330EA1C2A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20F1874E-5892-8CF2-CC30-09F887DD8986}"/>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02DEDE87-6402-8555-56F7-A62825B5A3B4}"/>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C0CED18E-8EB2-DB44-F003-5CF53BA1DF64}"/>
              </a:ext>
            </a:extLst>
          </p:cNvPr>
          <p:cNvCxnSpPr>
            <a:stCxn id="27" idx="3"/>
            <a:endCxn id="29" idx="1"/>
          </p:cNvCxnSpPr>
          <p:nvPr/>
        </p:nvCxnSpPr>
        <p:spPr>
          <a:xfrm>
            <a:off x="4528030" y="4851556"/>
            <a:ext cx="155465" cy="3283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642167AE-065A-559B-4A09-64FFDCAB731E}"/>
              </a:ext>
            </a:extLst>
          </p:cNvPr>
          <p:cNvCxnSpPr>
            <a:stCxn id="28" idx="3"/>
            <a:endCxn id="29" idx="1"/>
          </p:cNvCxnSpPr>
          <p:nvPr/>
        </p:nvCxnSpPr>
        <p:spPr>
          <a:xfrm flipV="1">
            <a:off x="4528030" y="5179896"/>
            <a:ext cx="155465" cy="3306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196953"/>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1395</TotalTime>
  <Words>554</Words>
  <Application>Microsoft Office PowerPoint</Application>
  <PresentationFormat>宽屏</PresentationFormat>
  <Paragraphs>63</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黑体</vt:lpstr>
      <vt:lpstr>微软雅黑</vt:lpstr>
      <vt:lpstr>Arial</vt:lpstr>
      <vt:lpstr>Impact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351</cp:revision>
  <dcterms:created xsi:type="dcterms:W3CDTF">2025-08-31T06:41:34Z</dcterms:created>
  <dcterms:modified xsi:type="dcterms:W3CDTF">2025-10-18T14:46:19Z</dcterms:modified>
</cp:coreProperties>
</file>